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509" r:id="rId2"/>
    <p:sldId id="510" r:id="rId3"/>
    <p:sldId id="512" r:id="rId4"/>
    <p:sldId id="511" r:id="rId5"/>
    <p:sldId id="513" r:id="rId6"/>
    <p:sldId id="514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9842" autoAdjust="0"/>
  </p:normalViewPr>
  <p:slideViewPr>
    <p:cSldViewPr snapToGrid="0">
      <p:cViewPr>
        <p:scale>
          <a:sx n="99" d="100"/>
          <a:sy n="99" d="100"/>
        </p:scale>
        <p:origin x="-1912" y="-8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1B5B7-7B3B-DD48-960F-3B3DEF2CBE96}" type="doc">
      <dgm:prSet loTypeId="urn:microsoft.com/office/officeart/2005/8/layout/cycle1" loCatId="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97289772-4FFC-D740-8831-D5304CA2B283}">
      <dgm:prSet/>
      <dgm:spPr/>
      <dgm:t>
        <a:bodyPr/>
        <a:lstStyle/>
        <a:p>
          <a:pPr rtl="0"/>
          <a:r>
            <a:rPr lang="en-US" smtClean="0"/>
            <a:t>more research</a:t>
          </a:r>
          <a:endParaRPr lang="en-US"/>
        </a:p>
      </dgm:t>
    </dgm:pt>
    <dgm:pt modelId="{AF6ADFF6-3DFC-A444-83FD-E88420D8F09D}" type="par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58B85F15-2DAC-EF40-BCC1-1269D01499A9}" type="sib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939205F2-0BA0-3D45-B136-53F5BC680E61}">
      <dgm:prSet/>
      <dgm:spPr/>
      <dgm:t>
        <a:bodyPr/>
        <a:lstStyle/>
        <a:p>
          <a:pPr rtl="0"/>
          <a:r>
            <a:rPr lang="en-US" smtClean="0"/>
            <a:t>better products</a:t>
          </a:r>
          <a:endParaRPr lang="en-US"/>
        </a:p>
      </dgm:t>
    </dgm:pt>
    <dgm:pt modelId="{960E57E3-AA8D-B240-AD41-2BC3E038B599}" type="par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011DA3F0-8CA4-8B4F-8A0F-DC6817000D6F}" type="sib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77BEF416-89B8-F64D-AAA7-F6AE52E186D1}">
      <dgm:prSet/>
      <dgm:spPr/>
      <dgm:t>
        <a:bodyPr/>
        <a:lstStyle/>
        <a:p>
          <a:pPr rtl="0"/>
          <a:r>
            <a:rPr lang="en-US" smtClean="0"/>
            <a:t>more users</a:t>
          </a:r>
          <a:endParaRPr lang="en-US"/>
        </a:p>
      </dgm:t>
    </dgm:pt>
    <dgm:pt modelId="{BE20673A-66F5-C344-8465-31108E7B4D55}" type="par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A257DB21-8204-2E45-A3FA-120338E4398C}" type="sib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0DDFCCA8-F0F6-C849-907C-352A85CD59D0}" type="pres">
      <dgm:prSet presAssocID="{4981B5B7-7B3B-DD48-960F-3B3DEF2CBE96}" presName="cycle" presStyleCnt="0">
        <dgm:presLayoutVars>
          <dgm:dir/>
          <dgm:resizeHandles val="exact"/>
        </dgm:presLayoutVars>
      </dgm:prSet>
      <dgm:spPr/>
    </dgm:pt>
    <dgm:pt modelId="{CB04B460-3285-514E-B4C4-A3AE352D619F}" type="pres">
      <dgm:prSet presAssocID="{97289772-4FFC-D740-8831-D5304CA2B283}" presName="dummy" presStyleCnt="0"/>
      <dgm:spPr/>
    </dgm:pt>
    <dgm:pt modelId="{8249F424-73BF-1B43-B4E9-C6AF8388E270}" type="pres">
      <dgm:prSet presAssocID="{97289772-4FFC-D740-8831-D5304CA2B283}" presName="node" presStyleLbl="revTx" presStyleIdx="0" presStyleCnt="3">
        <dgm:presLayoutVars>
          <dgm:bulletEnabled val="1"/>
        </dgm:presLayoutVars>
      </dgm:prSet>
      <dgm:spPr/>
    </dgm:pt>
    <dgm:pt modelId="{100780E9-2A1C-D147-A7B0-2826848B42B8}" type="pres">
      <dgm:prSet presAssocID="{58B85F15-2DAC-EF40-BCC1-1269D01499A9}" presName="sibTrans" presStyleLbl="node1" presStyleIdx="0" presStyleCnt="3"/>
      <dgm:spPr/>
    </dgm:pt>
    <dgm:pt modelId="{335F9BF4-9724-694B-A28E-1A9103038050}" type="pres">
      <dgm:prSet presAssocID="{939205F2-0BA0-3D45-B136-53F5BC680E61}" presName="dummy" presStyleCnt="0"/>
      <dgm:spPr/>
    </dgm:pt>
    <dgm:pt modelId="{BE9ECAB6-8A7A-C145-B64D-322546C15C36}" type="pres">
      <dgm:prSet presAssocID="{939205F2-0BA0-3D45-B136-53F5BC680E61}" presName="node" presStyleLbl="revTx" presStyleIdx="1" presStyleCnt="3">
        <dgm:presLayoutVars>
          <dgm:bulletEnabled val="1"/>
        </dgm:presLayoutVars>
      </dgm:prSet>
      <dgm:spPr/>
    </dgm:pt>
    <dgm:pt modelId="{0AD9D2B3-4EB2-D141-BACE-C1EA583B8E9F}" type="pres">
      <dgm:prSet presAssocID="{011DA3F0-8CA4-8B4F-8A0F-DC6817000D6F}" presName="sibTrans" presStyleLbl="node1" presStyleIdx="1" presStyleCnt="3"/>
      <dgm:spPr/>
    </dgm:pt>
    <dgm:pt modelId="{F65204FA-DE97-E049-BA4D-5494CEC922B6}" type="pres">
      <dgm:prSet presAssocID="{77BEF416-89B8-F64D-AAA7-F6AE52E186D1}" presName="dummy" presStyleCnt="0"/>
      <dgm:spPr/>
    </dgm:pt>
    <dgm:pt modelId="{45F1EFE7-57E5-BE42-980C-FFD6E6BC68F8}" type="pres">
      <dgm:prSet presAssocID="{77BEF416-89B8-F64D-AAA7-F6AE52E186D1}" presName="node" presStyleLbl="revTx" presStyleIdx="2" presStyleCnt="3">
        <dgm:presLayoutVars>
          <dgm:bulletEnabled val="1"/>
        </dgm:presLayoutVars>
      </dgm:prSet>
      <dgm:spPr/>
    </dgm:pt>
    <dgm:pt modelId="{F3949B47-DFBE-3E43-A19D-B3788985B59C}" type="pres">
      <dgm:prSet presAssocID="{A257DB21-8204-2E45-A3FA-120338E4398C}" presName="sibTrans" presStyleLbl="node1" presStyleIdx="2" presStyleCnt="3"/>
      <dgm:spPr/>
    </dgm:pt>
  </dgm:ptLst>
  <dgm:cxnLst>
    <dgm:cxn modelId="{817818C4-1FC3-4744-99A0-93E1093EFB5E}" type="presOf" srcId="{58B85F15-2DAC-EF40-BCC1-1269D01499A9}" destId="{100780E9-2A1C-D147-A7B0-2826848B42B8}" srcOrd="0" destOrd="0" presId="urn:microsoft.com/office/officeart/2005/8/layout/cycle1"/>
    <dgm:cxn modelId="{F1D8C4A0-8442-AD46-82AC-4190B001BD5B}" type="presOf" srcId="{A257DB21-8204-2E45-A3FA-120338E4398C}" destId="{F3949B47-DFBE-3E43-A19D-B3788985B59C}" srcOrd="0" destOrd="0" presId="urn:microsoft.com/office/officeart/2005/8/layout/cycle1"/>
    <dgm:cxn modelId="{9F8EB376-4FDB-C548-9340-FB6686088C66}" type="presOf" srcId="{97289772-4FFC-D740-8831-D5304CA2B283}" destId="{8249F424-73BF-1B43-B4E9-C6AF8388E270}" srcOrd="0" destOrd="0" presId="urn:microsoft.com/office/officeart/2005/8/layout/cycle1"/>
    <dgm:cxn modelId="{B593A457-B064-954D-9928-1277E43302CB}" type="presOf" srcId="{4981B5B7-7B3B-DD48-960F-3B3DEF2CBE96}" destId="{0DDFCCA8-F0F6-C849-907C-352A85CD59D0}" srcOrd="0" destOrd="0" presId="urn:microsoft.com/office/officeart/2005/8/layout/cycle1"/>
    <dgm:cxn modelId="{EE2B0335-F5A4-7844-BAD8-466EB3ADA2FC}" srcId="{4981B5B7-7B3B-DD48-960F-3B3DEF2CBE96}" destId="{77BEF416-89B8-F64D-AAA7-F6AE52E186D1}" srcOrd="2" destOrd="0" parTransId="{BE20673A-66F5-C344-8465-31108E7B4D55}" sibTransId="{A257DB21-8204-2E45-A3FA-120338E4398C}"/>
    <dgm:cxn modelId="{DE2B1EFA-53E2-8848-B2A1-DB74D0DBA02F}" srcId="{4981B5B7-7B3B-DD48-960F-3B3DEF2CBE96}" destId="{939205F2-0BA0-3D45-B136-53F5BC680E61}" srcOrd="1" destOrd="0" parTransId="{960E57E3-AA8D-B240-AD41-2BC3E038B599}" sibTransId="{011DA3F0-8CA4-8B4F-8A0F-DC6817000D6F}"/>
    <dgm:cxn modelId="{677EFA59-97D7-5140-A1EF-1362AA7F9398}" type="presOf" srcId="{011DA3F0-8CA4-8B4F-8A0F-DC6817000D6F}" destId="{0AD9D2B3-4EB2-D141-BACE-C1EA583B8E9F}" srcOrd="0" destOrd="0" presId="urn:microsoft.com/office/officeart/2005/8/layout/cycle1"/>
    <dgm:cxn modelId="{74A9BEE6-A84D-7344-92DE-EBF38F6864A9}" type="presOf" srcId="{939205F2-0BA0-3D45-B136-53F5BC680E61}" destId="{BE9ECAB6-8A7A-C145-B64D-322546C15C36}" srcOrd="0" destOrd="0" presId="urn:microsoft.com/office/officeart/2005/8/layout/cycle1"/>
    <dgm:cxn modelId="{81206825-4B0D-1845-9CBA-BED6A0914461}" srcId="{4981B5B7-7B3B-DD48-960F-3B3DEF2CBE96}" destId="{97289772-4FFC-D740-8831-D5304CA2B283}" srcOrd="0" destOrd="0" parTransId="{AF6ADFF6-3DFC-A444-83FD-E88420D8F09D}" sibTransId="{58B85F15-2DAC-EF40-BCC1-1269D01499A9}"/>
    <dgm:cxn modelId="{2F4ACBFC-0FEA-4E4F-88F1-353919541B04}" type="presOf" srcId="{77BEF416-89B8-F64D-AAA7-F6AE52E186D1}" destId="{45F1EFE7-57E5-BE42-980C-FFD6E6BC68F8}" srcOrd="0" destOrd="0" presId="urn:microsoft.com/office/officeart/2005/8/layout/cycle1"/>
    <dgm:cxn modelId="{5AD4E0F8-6F54-DD4A-B174-BAE84CC71F9C}" type="presParOf" srcId="{0DDFCCA8-F0F6-C849-907C-352A85CD59D0}" destId="{CB04B460-3285-514E-B4C4-A3AE352D619F}" srcOrd="0" destOrd="0" presId="urn:microsoft.com/office/officeart/2005/8/layout/cycle1"/>
    <dgm:cxn modelId="{A2F5378C-9999-5747-94EA-F3F7A25CB0AE}" type="presParOf" srcId="{0DDFCCA8-F0F6-C849-907C-352A85CD59D0}" destId="{8249F424-73BF-1B43-B4E9-C6AF8388E270}" srcOrd="1" destOrd="0" presId="urn:microsoft.com/office/officeart/2005/8/layout/cycle1"/>
    <dgm:cxn modelId="{FDFD76E1-A99F-0746-B1ED-71A45ACDFFE2}" type="presParOf" srcId="{0DDFCCA8-F0F6-C849-907C-352A85CD59D0}" destId="{100780E9-2A1C-D147-A7B0-2826848B42B8}" srcOrd="2" destOrd="0" presId="urn:microsoft.com/office/officeart/2005/8/layout/cycle1"/>
    <dgm:cxn modelId="{B00A27DE-6B8A-394E-AB70-43B103482D81}" type="presParOf" srcId="{0DDFCCA8-F0F6-C849-907C-352A85CD59D0}" destId="{335F9BF4-9724-694B-A28E-1A9103038050}" srcOrd="3" destOrd="0" presId="urn:microsoft.com/office/officeart/2005/8/layout/cycle1"/>
    <dgm:cxn modelId="{0E4E7BF1-A871-6C45-B9F4-74F99129C348}" type="presParOf" srcId="{0DDFCCA8-F0F6-C849-907C-352A85CD59D0}" destId="{BE9ECAB6-8A7A-C145-B64D-322546C15C36}" srcOrd="4" destOrd="0" presId="urn:microsoft.com/office/officeart/2005/8/layout/cycle1"/>
    <dgm:cxn modelId="{D5C41E78-FC84-084A-831B-8384E38AD84F}" type="presParOf" srcId="{0DDFCCA8-F0F6-C849-907C-352A85CD59D0}" destId="{0AD9D2B3-4EB2-D141-BACE-C1EA583B8E9F}" srcOrd="5" destOrd="0" presId="urn:microsoft.com/office/officeart/2005/8/layout/cycle1"/>
    <dgm:cxn modelId="{63432F0E-9FE0-3942-A81F-8A174D54C49C}" type="presParOf" srcId="{0DDFCCA8-F0F6-C849-907C-352A85CD59D0}" destId="{F65204FA-DE97-E049-BA4D-5494CEC922B6}" srcOrd="6" destOrd="0" presId="urn:microsoft.com/office/officeart/2005/8/layout/cycle1"/>
    <dgm:cxn modelId="{99AC6D5C-DFC6-FD46-AC62-E5455F7100BC}" type="presParOf" srcId="{0DDFCCA8-F0F6-C849-907C-352A85CD59D0}" destId="{45F1EFE7-57E5-BE42-980C-FFD6E6BC68F8}" srcOrd="7" destOrd="0" presId="urn:microsoft.com/office/officeart/2005/8/layout/cycle1"/>
    <dgm:cxn modelId="{A96EF764-A34B-3843-B6D9-8C4DB33B6DB9}" type="presParOf" srcId="{0DDFCCA8-F0F6-C849-907C-352A85CD59D0}" destId="{F3949B47-DFBE-3E43-A19D-B3788985B59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F424-73BF-1B43-B4E9-C6AF8388E270}">
      <dsp:nvSpPr>
        <dsp:cNvPr id="0" name=""/>
        <dsp:cNvSpPr/>
      </dsp:nvSpPr>
      <dsp:spPr>
        <a:xfrm>
          <a:off x="3421572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research</a:t>
          </a:r>
          <a:endParaRPr lang="en-US" sz="2400" kern="1200"/>
        </a:p>
      </dsp:txBody>
      <dsp:txXfrm>
        <a:off x="3421572" y="232835"/>
        <a:ext cx="1190096" cy="1190096"/>
      </dsp:txXfrm>
    </dsp:sp>
    <dsp:sp modelId="{100780E9-2A1C-D147-A7B0-2826848B42B8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2962776"/>
            <a:gd name="adj4" fmla="val 52445"/>
            <a:gd name="adj5" fmla="val 962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ECAB6-8A7A-C145-B64D-322546C15C36}">
      <dsp:nvSpPr>
        <dsp:cNvPr id="0" name=""/>
        <dsp:cNvSpPr/>
      </dsp:nvSpPr>
      <dsp:spPr>
        <a:xfrm>
          <a:off x="2421433" y="1965127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better products</a:t>
          </a:r>
          <a:endParaRPr lang="en-US" sz="2400" kern="1200"/>
        </a:p>
      </dsp:txBody>
      <dsp:txXfrm>
        <a:off x="2421433" y="1965127"/>
        <a:ext cx="1190096" cy="1190096"/>
      </dsp:txXfrm>
    </dsp:sp>
    <dsp:sp modelId="{0AD9D2B3-4EB2-D141-BACE-C1EA583B8E9F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0171202"/>
            <a:gd name="adj4" fmla="val 7260871"/>
            <a:gd name="adj5" fmla="val 962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1EFE7-57E5-BE42-980C-FFD6E6BC68F8}">
      <dsp:nvSpPr>
        <dsp:cNvPr id="0" name=""/>
        <dsp:cNvSpPr/>
      </dsp:nvSpPr>
      <dsp:spPr>
        <a:xfrm>
          <a:off x="1421294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users</a:t>
          </a:r>
          <a:endParaRPr lang="en-US" sz="2400" kern="1200"/>
        </a:p>
      </dsp:txBody>
      <dsp:txXfrm>
        <a:off x="1421294" y="232835"/>
        <a:ext cx="1190096" cy="1190096"/>
      </dsp:txXfrm>
    </dsp:sp>
    <dsp:sp modelId="{F3949B47-DFBE-3E43-A19D-B3788985B59C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6855713"/>
            <a:gd name="adj4" fmla="val 14967934"/>
            <a:gd name="adj5" fmla="val 962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03810"/>
            <a:ext cx="4619625" cy="3738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640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7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8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3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32" y="1806386"/>
            <a:ext cx="3602764" cy="29251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44845"/>
            <a:ext cx="397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This is the end!</a:t>
            </a:r>
          </a:p>
          <a:p>
            <a:r>
              <a:rPr kumimoji="1" lang="zh-CN" altLang="zh-CN" sz="2400" dirty="0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hank you for your attention.</a:t>
            </a:r>
          </a:p>
          <a:p>
            <a:endParaRPr kumimoji="1"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Cheng-Jun Wang</a:t>
            </a:r>
          </a:p>
          <a:p>
            <a:r>
              <a:rPr kumimoji="1" lang="en-US" altLang="zh-CN" sz="2400" dirty="0" err="1" smtClean="0">
                <a:solidFill>
                  <a:schemeClr val="bg1">
                    <a:lumMod val="85000"/>
                  </a:schemeClr>
                </a:solidFill>
              </a:rPr>
              <a:t>wangchengjun@nju.edu.cn</a:t>
            </a:r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8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3904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99183" y="21981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坏血病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39" y="1911413"/>
            <a:ext cx="1359188" cy="1599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10544" y="3134652"/>
            <a:ext cx="1203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James Lind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0" y="2142324"/>
            <a:ext cx="865627" cy="591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5549" y="2155152"/>
            <a:ext cx="1635605" cy="16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345" y="235461"/>
            <a:ext cx="119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Kickstarter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14667" y="27394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Epinions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80821" y="248288"/>
            <a:ext cx="112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Wikipedia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07513" y="286773"/>
            <a:ext cx="128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change.org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95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961254"/>
            <a:ext cx="6103034" cy="47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409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29715" y="3053132"/>
            <a:ext cx="183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Random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1171" y="3013107"/>
            <a:ext cx="194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Clustered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6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83820523"/>
              </p:ext>
            </p:extLst>
          </p:nvPr>
        </p:nvGraphicFramePr>
        <p:xfrm>
          <a:off x="-1834573" y="1693332"/>
          <a:ext cx="6032963" cy="3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3399733" y="2321477"/>
            <a:ext cx="384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group of researchers at the University of Minnesota created </a:t>
            </a:r>
            <a:r>
              <a:rPr lang="en-US" altLang="zh-CN" dirty="0" err="1"/>
              <a:t>MovieLens</a:t>
            </a:r>
            <a:r>
              <a:rPr lang="en-US" altLang="zh-CN" dirty="0"/>
              <a:t>, which provides free, noncommercial personalized movie recommendations.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46439" y="4006975"/>
            <a:ext cx="232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movielens.org</a:t>
            </a:r>
            <a:r>
              <a:rPr lang="en-US" altLang="zh-CN" dirty="0"/>
              <a:t>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6739" y="1667677"/>
            <a:ext cx="32512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807" y="1821615"/>
            <a:ext cx="4295531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93" y="3362529"/>
            <a:ext cx="3088626" cy="12370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46954" y="37234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Cheng-Jun Wang</a:t>
            </a:r>
          </a:p>
          <a:p>
            <a:endParaRPr lang="en-US" altLang="zh-CN" dirty="0"/>
          </a:p>
          <a:p>
            <a:r>
              <a:rPr lang="en-US" altLang="zh-CN" dirty="0" err="1"/>
              <a:t>wangchengjun@nju.edu.cn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96" y="416899"/>
            <a:ext cx="2331705" cy="233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6613" y="285430"/>
            <a:ext cx="2686317" cy="26863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19220" y="96986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Bit by Bit is an invaluable resource for social scientists who want to harness the research potential of big data and a must-read for data scientists interested in applying the lessons of social science to tomorrow's technologies.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526" y="2637386"/>
            <a:ext cx="70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Matthew J. </a:t>
            </a:r>
            <a:r>
              <a:rPr lang="en-US" altLang="zh-CN" dirty="0" err="1"/>
              <a:t>Salganik</a:t>
            </a:r>
            <a:r>
              <a:rPr lang="en-US" altLang="zh-CN" dirty="0"/>
              <a:t> is professor of sociology at Princeton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7808"/>
          <a:stretch/>
        </p:blipFill>
        <p:spPr>
          <a:xfrm>
            <a:off x="0" y="1168143"/>
            <a:ext cx="4772456" cy="3314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50" y="2386061"/>
            <a:ext cx="60785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en-US" altLang="zh-CN" baseline="-25000" dirty="0" smtClean="0"/>
              <a:t>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1713524">
            <a:off x="1871512" y="1730278"/>
            <a:ext cx="19605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zh-CN" altLang="zh-CN" baseline="-25000" dirty="0" smtClean="0"/>
              <a:t>Y</a:t>
            </a:r>
            <a:r>
              <a:rPr kumimoji="1" lang="en-US" altLang="zh-CN" baseline="-25000" dirty="0" smtClean="0"/>
              <a:t> </a:t>
            </a:r>
            <a:r>
              <a:rPr kumimoji="1" lang="en-US" altLang="zh-CN" dirty="0" smtClean="0"/>
              <a:t>= </a:t>
            </a:r>
            <a:r>
              <a:rPr kumimoji="1" lang="zh-CN" altLang="zh-CN" dirty="0" smtClean="0"/>
              <a:t>I</a:t>
            </a:r>
            <a:r>
              <a:rPr kumimoji="1" lang="en-US" altLang="zh-CN" dirty="0" smtClean="0"/>
              <a:t>TT</a:t>
            </a:r>
            <a:r>
              <a:rPr kumimoji="1" lang="en-US" altLang="zh-CN" baseline="-25000" dirty="0" smtClean="0"/>
              <a:t>W </a:t>
            </a:r>
            <a:r>
              <a:rPr kumimoji="1" lang="en-US" altLang="zh-CN" dirty="0" smtClean="0"/>
              <a:t>* CACE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63203" y="3335354"/>
            <a:ext cx="6694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zh-CN" dirty="0" smtClean="0"/>
              <a:t>C</a:t>
            </a:r>
            <a:r>
              <a:rPr kumimoji="1" lang="en-US" altLang="zh-CN" dirty="0" smtClean="0"/>
              <a:t>ACE</a:t>
            </a:r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>
          <a:xfrm rot="1703548">
            <a:off x="1164672" y="2090383"/>
            <a:ext cx="2980923" cy="346364"/>
          </a:xfrm>
          <a:prstGeom prst="rightArrow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DE0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09" y="833838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Z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9855" y="3423612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96564" y="3038763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168809" y="33738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λ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23973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Φ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883467" y="1331062"/>
            <a:ext cx="1184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ρ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Φ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λ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3204" r="9330" b="28255"/>
          <a:stretch/>
        </p:blipFill>
        <p:spPr>
          <a:xfrm>
            <a:off x="4272118" y="1257300"/>
            <a:ext cx="1911548" cy="22961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07" y="1283468"/>
            <a:ext cx="1708027" cy="2289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7" y="1255760"/>
            <a:ext cx="2224719" cy="2284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751" y="1246909"/>
            <a:ext cx="2794000" cy="3670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07068" y="3583872"/>
            <a:ext cx="5655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Deep Learning</a:t>
            </a:r>
          </a:p>
          <a:p>
            <a:pPr algn="ctr"/>
            <a:r>
              <a:rPr lang="en-US" altLang="zh-CN" dirty="0"/>
              <a:t>Ian </a:t>
            </a:r>
            <a:r>
              <a:rPr lang="en-US" altLang="zh-CN" dirty="0" err="1" smtClean="0"/>
              <a:t>Goodfellow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Yoshua</a:t>
            </a:r>
            <a:r>
              <a:rPr lang="en-US" altLang="zh-CN" dirty="0" smtClean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 and Aaron </a:t>
            </a:r>
            <a:r>
              <a:rPr lang="en-US" altLang="zh-CN" dirty="0" err="1"/>
              <a:t>Courville</a:t>
            </a:r>
            <a:endParaRPr lang="en-US" altLang="zh-CN" dirty="0"/>
          </a:p>
          <a:p>
            <a:pPr algn="ctr"/>
            <a:r>
              <a:rPr lang="is-I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 </a:t>
            </a:r>
            <a:r>
              <a:rPr lang="en-US" altLang="zh-CN" dirty="0"/>
              <a:t>Press</a:t>
            </a:r>
          </a:p>
          <a:p>
            <a:pPr algn="ctr"/>
            <a:r>
              <a:rPr lang="en-US" altLang="zh-CN" dirty="0"/>
              <a:t>http://</a:t>
            </a:r>
            <a:r>
              <a:rPr lang="en-US" altLang="zh-CN" dirty="0" err="1"/>
              <a:t>www.deeplearningbook.org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52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60"/>
            <a:ext cx="6568542" cy="41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9" y="2900583"/>
            <a:ext cx="9160036" cy="2457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4153" y="2681111"/>
            <a:ext cx="3088305" cy="2872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822" y="2488791"/>
            <a:ext cx="4279997" cy="3226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24825" y="44585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Mastering ‘Metrics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Path from Cause to Effect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006955" y="3955662"/>
            <a:ext cx="179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Joshua D. </a:t>
            </a:r>
            <a:r>
              <a:rPr lang="en-US" altLang="zh-CN" dirty="0" err="1">
                <a:solidFill>
                  <a:srgbClr val="FFFFFF"/>
                </a:solidFill>
              </a:rPr>
              <a:t>Angrist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797" y="4340511"/>
            <a:ext cx="208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FFFF"/>
                </a:solidFill>
              </a:rPr>
              <a:t>Jörn-Steffen Pischke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2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-893312" y="-356754"/>
            <a:ext cx="10045407" cy="7300832"/>
            <a:chOff x="-893312" y="-356754"/>
            <a:chExt cx="10045407" cy="73008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0483" y="-356754"/>
              <a:ext cx="5029200" cy="3657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-356754"/>
              <a:ext cx="5029200" cy="36576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3312" y="3286478"/>
              <a:ext cx="5029200" cy="3657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2895" y="3286475"/>
              <a:ext cx="5029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41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9" y="1551965"/>
            <a:ext cx="1968500" cy="571500"/>
          </a:xfrm>
          <a:prstGeom prst="rect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192443" y="433081"/>
            <a:ext cx="5388255" cy="5281919"/>
            <a:chOff x="1231602" y="433081"/>
            <a:chExt cx="5388255" cy="5281919"/>
          </a:xfrm>
        </p:grpSpPr>
        <p:sp>
          <p:nvSpPr>
            <p:cNvPr id="5" name="文本框 4"/>
            <p:cNvSpPr txBox="1"/>
            <p:nvPr/>
          </p:nvSpPr>
          <p:spPr>
            <a:xfrm>
              <a:off x="3053346" y="5191780"/>
              <a:ext cx="356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/>
                <a:t>Computational Graph</a:t>
              </a:r>
              <a:endParaRPr kumimoji="1" lang="zh-CN" altLang="en-US" sz="28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231602" y="4438585"/>
              <a:ext cx="949359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/>
                <a:t>X</a:t>
              </a:r>
              <a:endParaRPr kumimoji="1" lang="zh-CN" altLang="en-US" sz="24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846528" y="4437046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/>
                <a:t>w</a:t>
              </a:r>
              <a:r>
                <a:rPr kumimoji="1" lang="en-US" altLang="zh-CN" sz="2400" baseline="-25000" dirty="0"/>
                <a:t>1</a:t>
              </a:r>
              <a:endParaRPr kumimoji="1" lang="zh-CN" altLang="en-US" sz="2400" dirty="0"/>
            </a:p>
          </p:txBody>
        </p:sp>
        <p:cxnSp>
          <p:nvCxnSpPr>
            <p:cNvPr id="11" name="直线箭头连接符 10"/>
            <p:cNvCxnSpPr/>
            <p:nvPr/>
          </p:nvCxnSpPr>
          <p:spPr>
            <a:xfrm flipV="1">
              <a:off x="1796086" y="3348181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/>
            <p:nvPr/>
          </p:nvCxnSpPr>
          <p:spPr>
            <a:xfrm>
              <a:off x="2642811" y="3373838"/>
              <a:ext cx="590143" cy="101343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629307" y="2782197"/>
              <a:ext cx="188434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h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=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X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W</a:t>
              </a:r>
              <a:r>
                <a:rPr kumimoji="1" lang="en-US" altLang="zh-CN" sz="2400" baseline="-25000" dirty="0" smtClean="0"/>
                <a:t>1</a:t>
              </a:r>
              <a:endParaRPr kumimoji="1" lang="zh-CN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9111" y="2236672"/>
              <a:ext cx="169193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kumimoji="1" lang="zh-CN" altLang="zh-CN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dirty="0">
                  <a:latin typeface="Heiti SC Light"/>
                  <a:ea typeface="Heiti SC Light"/>
                  <a:cs typeface="Heiti SC Light"/>
                </a:rPr>
                <a:t>r</a:t>
              </a:r>
              <a:r>
                <a:rPr kumimoji="1" lang="en-US" altLang="zh-CN" dirty="0" err="1" smtClean="0">
                  <a:latin typeface="Heiti SC Light"/>
                  <a:ea typeface="Heiti SC Light"/>
                  <a:cs typeface="Heiti SC Light"/>
                </a:rPr>
                <a:t>elu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(h)</a:t>
              </a:r>
              <a:endParaRPr kumimoji="1" lang="zh-CN" altLang="en-US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128572" y="2690861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 smtClean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V="1">
              <a:off x="3154429" y="1076035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>
              <a:off x="4539979" y="1076034"/>
              <a:ext cx="745641" cy="11945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2732616" y="433081"/>
              <a:ext cx="3104661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>
                  <a:latin typeface="Heiti SC Light"/>
                  <a:ea typeface="Heiti SC Light"/>
                  <a:cs typeface="Heiti SC Light"/>
                </a:rPr>
                <a:t>y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sz="2400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0" y="2821965"/>
            <a:ext cx="1714500" cy="5715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31" y="678744"/>
            <a:ext cx="3619500" cy="393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45" y="4438457"/>
            <a:ext cx="3416300" cy="609600"/>
          </a:xfrm>
          <a:prstGeom prst="rect">
            <a:avLst/>
          </a:prstGeom>
        </p:spPr>
      </p:pic>
      <p:sp>
        <p:nvSpPr>
          <p:cNvPr id="34" name="上箭头 33"/>
          <p:cNvSpPr/>
          <p:nvPr/>
        </p:nvSpPr>
        <p:spPr>
          <a:xfrm>
            <a:off x="0" y="1128889"/>
            <a:ext cx="282242" cy="3168586"/>
          </a:xfrm>
          <a:prstGeom prst="upArrow">
            <a:avLst/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7415267" y="1128889"/>
            <a:ext cx="295071" cy="3296869"/>
          </a:xfrm>
          <a:prstGeom prst="downArrow">
            <a:avLst/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576" y="0"/>
            <a:ext cx="7432803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6940" y="5345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Heavy users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02633" y="5345668"/>
            <a:ext cx="119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Light users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07" y="0"/>
            <a:ext cx="7543800" cy="571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3873" y="427884"/>
            <a:ext cx="1952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400" dirty="0">
                <a:solidFill>
                  <a:srgbClr val="FF0000"/>
                </a:solidFill>
              </a:rPr>
              <a:t> Allcott (2011)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8738" y="427884"/>
            <a:ext cx="307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 Costa and Kahn (2013)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4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</Words>
  <Application>Microsoft Macintosh PowerPoint</Application>
  <PresentationFormat>全屏显示(16:10)</PresentationFormat>
  <Paragraphs>51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2010-04-14T20:04:37Z</dcterms:created>
  <dcterms:modified xsi:type="dcterms:W3CDTF">2020-04-10T16:09:04Z</dcterms:modified>
</cp:coreProperties>
</file>